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7"/>
  </p:notesMasterIdLst>
  <p:sldIdLst>
    <p:sldId id="256" r:id="rId2"/>
    <p:sldId id="270" r:id="rId3"/>
    <p:sldId id="257" r:id="rId4"/>
    <p:sldId id="258" r:id="rId5"/>
    <p:sldId id="271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69" r:id="rId16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97" autoAdjust="0"/>
  </p:normalViewPr>
  <p:slideViewPr>
    <p:cSldViewPr snapToGrid="0">
      <p:cViewPr varScale="1">
        <p:scale>
          <a:sx n="83" d="100"/>
          <a:sy n="83" d="100"/>
        </p:scale>
        <p:origin x="6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D690D44-632A-4084-9184-4933A3BE3CB2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14F32238-EAE7-48AF-91F0-C97F721735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10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81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created a “recession engine” with the following characteristics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619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created a “recession engine” with the following characteristics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080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created a “recession engine” with the following characteristics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145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we created a “recession engine” with the following characteristics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661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my hobbies is flying airplanes</a:t>
            </a:r>
          </a:p>
          <a:p>
            <a:r>
              <a:rPr lang="en-US" dirty="0"/>
              <a:t>Pilots all love to watch “Mayday – Air Crash Investigation” </a:t>
            </a:r>
          </a:p>
          <a:p>
            <a:r>
              <a:rPr lang="en-US" dirty="0"/>
              <a:t>Because Mayday traces the sequence of events leading </a:t>
            </a:r>
          </a:p>
          <a:p>
            <a:r>
              <a:rPr lang="en-US" dirty="0"/>
              <a:t>Up to each disaster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is much like the economy, </a:t>
            </a:r>
          </a:p>
          <a:p>
            <a:r>
              <a:rPr lang="en-US" dirty="0"/>
              <a:t>There is a sequence of events leading up to each recession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601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Michael </a:t>
            </a:r>
            <a:r>
              <a:rPr lang="en-US" dirty="0" err="1"/>
              <a:t>Kantrowitz</a:t>
            </a:r>
            <a:r>
              <a:rPr lang="en-US" dirty="0"/>
              <a:t> of the Piper Sandler Company, in his excellent HOPE framework</a:t>
            </a:r>
          </a:p>
          <a:p>
            <a:r>
              <a:rPr lang="en-US" dirty="0"/>
              <a:t>Talks about how the sequence of economic events is</a:t>
            </a:r>
            <a:br>
              <a:rPr lang="en-US" dirty="0"/>
            </a:br>
            <a:r>
              <a:rPr lang="en-US" dirty="0"/>
              <a:t>H – Housing</a:t>
            </a:r>
            <a:br>
              <a:rPr lang="en-US" dirty="0"/>
            </a:br>
            <a:r>
              <a:rPr lang="en-US" dirty="0"/>
              <a:t>O – New Orders</a:t>
            </a:r>
          </a:p>
          <a:p>
            <a:r>
              <a:rPr lang="en-US" dirty="0"/>
              <a:t>P – Profits</a:t>
            </a:r>
          </a:p>
          <a:p>
            <a:r>
              <a:rPr lang="en-US" dirty="0"/>
              <a:t>E – Employment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 we wanted to see if we could predict the </a:t>
            </a:r>
          </a:p>
          <a:p>
            <a:r>
              <a:rPr lang="en-US" dirty="0"/>
              <a:t>Next recession using these indicators available </a:t>
            </a:r>
          </a:p>
          <a:p>
            <a:r>
              <a:rPr lang="en-US" dirty="0"/>
              <a:t>From the Federal Reserve Economic Database in USA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794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can see here, building permits are down when entering a recession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69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“HPI” or House Price Index is also down when entering a recession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13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Inventory of goods tends to tank when entering a recession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131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Retail Sales tend to take a dip when entering a recession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724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the yield curve tends to invert or go negative and then spike before a recession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2434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finally, employment tends to spike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F32238-EAE7-48AF-91F0-C97F721735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80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9472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827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16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67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777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00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1754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121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06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353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66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68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27" r:id="rId4"/>
    <p:sldLayoutId id="2147483728" r:id="rId5"/>
    <p:sldLayoutId id="2147483733" r:id="rId6"/>
    <p:sldLayoutId id="2147483729" r:id="rId7"/>
    <p:sldLayoutId id="2147483730" r:id="rId8"/>
    <p:sldLayoutId id="2147483731" r:id="rId9"/>
    <p:sldLayoutId id="2147483732" r:id="rId10"/>
    <p:sldLayoutId id="2147483734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twork connection abstract against a white background">
            <a:extLst>
              <a:ext uri="{FF2B5EF4-FFF2-40B4-BE49-F238E27FC236}">
                <a16:creationId xmlns:a16="http://schemas.microsoft.com/office/drawing/2014/main" id="{A2F6539E-BCD5-E0FB-9073-E624745561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5749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 useBgFill="1">
        <p:nvSpPr>
          <p:cNvPr id="11" name="Oval 10">
            <a:extLst>
              <a:ext uri="{FF2B5EF4-FFF2-40B4-BE49-F238E27FC236}">
                <a16:creationId xmlns:a16="http://schemas.microsoft.com/office/drawing/2014/main" id="{07F1F8E1-08C9-4C32-8CD0-F0DEB444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4197"/>
            <a:ext cx="4629606" cy="4629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4AA46-5B21-99C5-69B6-4DB3573280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2211978"/>
            <a:ext cx="3535679" cy="1425728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dirty="0"/>
              <a:t>Predicting the </a:t>
            </a:r>
            <a:br>
              <a:rPr lang="en-US" dirty="0"/>
            </a:br>
            <a:r>
              <a:rPr lang="en-US" dirty="0"/>
              <a:t>next</a:t>
            </a:r>
            <a:br>
              <a:rPr lang="en-US" dirty="0"/>
            </a:br>
            <a:r>
              <a:rPr lang="en-US" dirty="0"/>
              <a:t>recession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248997-D06E-6120-A10B-D457065B1C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0158" y="4037470"/>
            <a:ext cx="3535679" cy="142572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Machine Learning in the Econometric Space</a:t>
            </a:r>
            <a:br>
              <a:rPr lang="en-US" dirty="0"/>
            </a:br>
            <a:r>
              <a:rPr lang="en-US" b="1" dirty="0"/>
              <a:t>Jan. 18</a:t>
            </a:r>
            <a:r>
              <a:rPr lang="en-US" b="1" baseline="30000" dirty="0"/>
              <a:t>th</a:t>
            </a:r>
            <a:r>
              <a:rPr lang="en-US" b="1" dirty="0"/>
              <a:t>, 2024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886B9B3-A191-ABEE-1574-56968B5AA08C}"/>
              </a:ext>
            </a:extLst>
          </p:cNvPr>
          <p:cNvSpPr txBox="1"/>
          <p:nvPr/>
        </p:nvSpPr>
        <p:spPr>
          <a:xfrm>
            <a:off x="9991725" y="5457825"/>
            <a:ext cx="17892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Christian Perera</a:t>
            </a:r>
            <a:br>
              <a:rPr lang="en-US" b="1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Lighthouse Labs</a:t>
            </a:r>
            <a:br>
              <a:rPr lang="en-US" b="1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Data Science</a:t>
            </a:r>
            <a:br>
              <a:rPr lang="en-US" b="1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Final Project</a:t>
            </a:r>
          </a:p>
        </p:txBody>
      </p:sp>
    </p:spTree>
    <p:extLst>
      <p:ext uri="{BB962C8B-B14F-4D97-AF65-F5344CB8AC3E}">
        <p14:creationId xmlns:p14="http://schemas.microsoft.com/office/powerpoint/2010/main" val="31688489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18FF37-3637-5D7C-1C14-0B21F415E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14" y="248480"/>
            <a:ext cx="11122372" cy="56027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040214-C54D-B9E5-0DA6-21DFD048A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66" y="5914516"/>
            <a:ext cx="11136647" cy="69500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292FCA5-138E-D3C1-D8C3-190421023C95}"/>
              </a:ext>
            </a:extLst>
          </p:cNvPr>
          <p:cNvSpPr/>
          <p:nvPr/>
        </p:nvSpPr>
        <p:spPr>
          <a:xfrm>
            <a:off x="3418609" y="3994728"/>
            <a:ext cx="810491" cy="65722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74B6AE-2F56-7CDC-86D3-6582CF7F1B61}"/>
              </a:ext>
            </a:extLst>
          </p:cNvPr>
          <p:cNvSpPr/>
          <p:nvPr/>
        </p:nvSpPr>
        <p:spPr>
          <a:xfrm>
            <a:off x="1362364" y="3994728"/>
            <a:ext cx="1436254" cy="154709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C22F99-1FA4-9D94-7566-D3D6D9B268F3}"/>
              </a:ext>
            </a:extLst>
          </p:cNvPr>
          <p:cNvSpPr/>
          <p:nvPr/>
        </p:nvSpPr>
        <p:spPr>
          <a:xfrm>
            <a:off x="5934970" y="3990977"/>
            <a:ext cx="810492" cy="80730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131A2F9-3E8C-51C1-551F-B035434CB1FF}"/>
              </a:ext>
            </a:extLst>
          </p:cNvPr>
          <p:cNvSpPr/>
          <p:nvPr/>
        </p:nvSpPr>
        <p:spPr>
          <a:xfrm>
            <a:off x="7365452" y="3969613"/>
            <a:ext cx="795828" cy="80731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0FAC320-AEE6-197E-BC63-0FE52B76D635}"/>
              </a:ext>
            </a:extLst>
          </p:cNvPr>
          <p:cNvSpPr/>
          <p:nvPr/>
        </p:nvSpPr>
        <p:spPr>
          <a:xfrm>
            <a:off x="10808134" y="3999487"/>
            <a:ext cx="1134658" cy="130492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8CB277-B315-31AD-CCCD-9FB460CF5F2D}"/>
              </a:ext>
            </a:extLst>
          </p:cNvPr>
          <p:cNvCxnSpPr/>
          <p:nvPr/>
        </p:nvCxnSpPr>
        <p:spPr>
          <a:xfrm>
            <a:off x="951345" y="3994728"/>
            <a:ext cx="11028219" cy="0"/>
          </a:xfrm>
          <a:prstGeom prst="line">
            <a:avLst/>
          </a:prstGeom>
          <a:ln w="539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428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975FFE-D259-A446-D369-CB3A9C011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36" y="208722"/>
            <a:ext cx="10850128" cy="54842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2F710F-8131-94B1-DA9C-AB964D2669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76" y="5861968"/>
            <a:ext cx="11136647" cy="695004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53E7DB04-BF3A-66E0-8E84-F9190C0B410D}"/>
              </a:ext>
            </a:extLst>
          </p:cNvPr>
          <p:cNvSpPr/>
          <p:nvPr/>
        </p:nvSpPr>
        <p:spPr>
          <a:xfrm rot="17636146">
            <a:off x="840508" y="2366949"/>
            <a:ext cx="1847273" cy="3879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BA991F8-B201-C19B-0DCB-549C63EF0023}"/>
              </a:ext>
            </a:extLst>
          </p:cNvPr>
          <p:cNvSpPr/>
          <p:nvPr/>
        </p:nvSpPr>
        <p:spPr>
          <a:xfrm rot="17636146">
            <a:off x="3445315" y="3464407"/>
            <a:ext cx="991960" cy="3879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1CF6943-4A0F-D252-DE2B-506F83CACBCD}"/>
              </a:ext>
            </a:extLst>
          </p:cNvPr>
          <p:cNvSpPr/>
          <p:nvPr/>
        </p:nvSpPr>
        <p:spPr>
          <a:xfrm rot="17636146">
            <a:off x="5823679" y="4097098"/>
            <a:ext cx="991960" cy="3879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2F5C3C2-C11F-58B8-3924-C5CAC95030AF}"/>
              </a:ext>
            </a:extLst>
          </p:cNvPr>
          <p:cNvSpPr/>
          <p:nvPr/>
        </p:nvSpPr>
        <p:spPr>
          <a:xfrm rot="17636146">
            <a:off x="6996797" y="2445458"/>
            <a:ext cx="1847273" cy="3879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4452548-5C11-A658-F113-7808ED8D8CB4}"/>
              </a:ext>
            </a:extLst>
          </p:cNvPr>
          <p:cNvSpPr/>
          <p:nvPr/>
        </p:nvSpPr>
        <p:spPr>
          <a:xfrm rot="16200000">
            <a:off x="9532180" y="3736249"/>
            <a:ext cx="1847273" cy="3879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51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F9DE96-B30C-24C7-8B29-CCFDD8FC0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649668"/>
            <a:ext cx="9238434" cy="857559"/>
          </a:xfrm>
        </p:spPr>
        <p:txBody>
          <a:bodyPr>
            <a:normAutofit/>
          </a:bodyPr>
          <a:lstStyle/>
          <a:p>
            <a:r>
              <a:rPr lang="en-US" dirty="0"/>
              <a:t>Recession prediction engine	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946DB-A8B5-59EF-4D63-5433C2292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7504" y="2286000"/>
            <a:ext cx="9320496" cy="3608607"/>
          </a:xfrm>
        </p:spPr>
        <p:txBody>
          <a:bodyPr>
            <a:normAutofit/>
          </a:bodyPr>
          <a:lstStyle/>
          <a:p>
            <a:r>
              <a:rPr lang="en-US" dirty="0"/>
              <a:t>All data was provided by FRED API, however is 1-quarter delayed due to collection delays</a:t>
            </a:r>
          </a:p>
          <a:p>
            <a:r>
              <a:rPr lang="en-US" dirty="0"/>
              <a:t>Data from House Permits, Percent Change in HPI, Inventory, Retail Sales, Yield Curve and Unemployment Figures</a:t>
            </a:r>
          </a:p>
          <a:p>
            <a:r>
              <a:rPr lang="en-US" dirty="0"/>
              <a:t>Python with </a:t>
            </a:r>
            <a:r>
              <a:rPr lang="en-US" dirty="0" err="1"/>
              <a:t>Numpy</a:t>
            </a:r>
            <a:r>
              <a:rPr lang="en-US" dirty="0"/>
              <a:t>, Pandas</a:t>
            </a:r>
          </a:p>
          <a:p>
            <a:r>
              <a:rPr lang="en-US" dirty="0" err="1"/>
              <a:t>ScikitLearn</a:t>
            </a:r>
            <a:r>
              <a:rPr lang="en-US" dirty="0"/>
              <a:t> </a:t>
            </a:r>
            <a:r>
              <a:rPr lang="en-US" dirty="0" err="1"/>
              <a:t>StandardScalar</a:t>
            </a:r>
            <a:r>
              <a:rPr lang="en-US" dirty="0"/>
              <a:t> and </a:t>
            </a:r>
            <a:r>
              <a:rPr lang="en-US" dirty="0" err="1"/>
              <a:t>LinearSVC</a:t>
            </a:r>
            <a:endParaRPr lang="en-US" dirty="0"/>
          </a:p>
          <a:p>
            <a:r>
              <a:rPr lang="en-US" dirty="0" err="1"/>
              <a:t>ScikitLearn</a:t>
            </a:r>
            <a:r>
              <a:rPr lang="en-US" dirty="0"/>
              <a:t> Pipeline</a:t>
            </a:r>
          </a:p>
          <a:p>
            <a:r>
              <a:rPr lang="en-US" dirty="0"/>
              <a:t>K-Fold Cross Validation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9EBFC1-2A34-C731-4481-4A5216C474CA}"/>
              </a:ext>
            </a:extLst>
          </p:cNvPr>
          <p:cNvSpPr txBox="1"/>
          <p:nvPr/>
        </p:nvSpPr>
        <p:spPr>
          <a:xfrm>
            <a:off x="2698129" y="5921985"/>
            <a:ext cx="6420604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No Recession Predicted As At 3rd Quarter 2023</a:t>
            </a:r>
          </a:p>
        </p:txBody>
      </p:sp>
    </p:spTree>
    <p:extLst>
      <p:ext uri="{BB962C8B-B14F-4D97-AF65-F5344CB8AC3E}">
        <p14:creationId xmlns:p14="http://schemas.microsoft.com/office/powerpoint/2010/main" val="34128496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F9DE96-B30C-24C7-8B29-CCFDD8FC0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US"/>
              <a:t>Recession prediction engine	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0FEBC5F-89F1-EF92-1D08-6CF7BB4470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3754" y="0"/>
            <a:ext cx="11324491" cy="681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1301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F9DE96-B30C-24C7-8B29-CCFDD8FC0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 fontScale="90000"/>
          </a:bodyPr>
          <a:lstStyle/>
          <a:p>
            <a:r>
              <a:rPr lang="en-US" dirty="0"/>
              <a:t>Recession prediction engine	</a:t>
            </a:r>
            <a:br>
              <a:rPr lang="en-US" dirty="0"/>
            </a:br>
            <a:r>
              <a:rPr lang="en-US" sz="1800" b="0" dirty="0">
                <a:latin typeface="+mn-lt"/>
              </a:rPr>
              <a:t>Analytics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946DB-A8B5-59EF-4D63-5433C2292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934212" cy="4050141"/>
          </a:xfrm>
        </p:spPr>
        <p:txBody>
          <a:bodyPr>
            <a:normAutofit/>
          </a:bodyPr>
          <a:lstStyle/>
          <a:p>
            <a:r>
              <a:rPr lang="en-US" dirty="0"/>
              <a:t>Accuracy: 96.34%</a:t>
            </a:r>
          </a:p>
          <a:p>
            <a:pPr lvl="1"/>
            <a:r>
              <a:rPr lang="en-US" dirty="0"/>
              <a:t># correct / total predictions – this is skewed because it’s an imbalanced dataset with very few recession quarters</a:t>
            </a:r>
          </a:p>
          <a:p>
            <a:r>
              <a:rPr lang="en-US" dirty="0"/>
              <a:t>F1 Score: 83.10</a:t>
            </a:r>
          </a:p>
          <a:p>
            <a:pPr lvl="1"/>
            <a:r>
              <a:rPr lang="en-US" dirty="0"/>
              <a:t>Harmonic mean of precision and recall</a:t>
            </a:r>
          </a:p>
          <a:p>
            <a:r>
              <a:rPr lang="en-US" dirty="0"/>
              <a:t>Precision: 87.35</a:t>
            </a:r>
          </a:p>
          <a:p>
            <a:pPr lvl="1"/>
            <a:r>
              <a:rPr lang="en-US" dirty="0"/>
              <a:t>Ratio of true positives to all positives (true and false)</a:t>
            </a:r>
          </a:p>
          <a:p>
            <a:r>
              <a:rPr lang="en-US" dirty="0"/>
              <a:t>Recall (sensitivity): 82.99</a:t>
            </a:r>
          </a:p>
          <a:p>
            <a:pPr lvl="1"/>
            <a:r>
              <a:rPr lang="en-US" dirty="0"/>
              <a:t>Ratio of true positives to [true positives + false negatives]</a:t>
            </a:r>
          </a:p>
        </p:txBody>
      </p:sp>
    </p:spTree>
    <p:extLst>
      <p:ext uri="{BB962C8B-B14F-4D97-AF65-F5344CB8AC3E}">
        <p14:creationId xmlns:p14="http://schemas.microsoft.com/office/powerpoint/2010/main" val="12265286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F9DE96-B30C-24C7-8B29-CCFDD8FC0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 fontScale="90000"/>
          </a:bodyPr>
          <a:lstStyle/>
          <a:p>
            <a:r>
              <a:rPr lang="en-US" dirty="0"/>
              <a:t>Recession prediction engine	</a:t>
            </a:r>
            <a:br>
              <a:rPr lang="en-US" dirty="0"/>
            </a:br>
            <a:r>
              <a:rPr lang="en-US" sz="1800" b="0" dirty="0">
                <a:latin typeface="+mn-lt"/>
              </a:rPr>
              <a:t>Recommendations &amp; future work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946DB-A8B5-59EF-4D63-5433C2292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526146"/>
            <a:ext cx="10266721" cy="3422069"/>
          </a:xfrm>
        </p:spPr>
        <p:txBody>
          <a:bodyPr>
            <a:normAutofit/>
          </a:bodyPr>
          <a:lstStyle/>
          <a:p>
            <a:r>
              <a:rPr lang="en-US" dirty="0"/>
              <a:t>Because of latency of the dataset, delivering timely data to traders and portfolio managers is a problem</a:t>
            </a:r>
          </a:p>
          <a:p>
            <a:r>
              <a:rPr lang="en-US" dirty="0"/>
              <a:t>Consequently finding high-frequency data with similar predictive capability is the next step</a:t>
            </a:r>
          </a:p>
          <a:p>
            <a:r>
              <a:rPr lang="en-US" dirty="0"/>
              <a:t>Also, improving the Recall number of </a:t>
            </a:r>
            <a:r>
              <a:rPr lang="en-US" b="1" dirty="0"/>
              <a:t>82.99%</a:t>
            </a:r>
            <a:r>
              <a:rPr lang="en-US" dirty="0"/>
              <a:t> so that we pick up all positives available is an improvement we can make.  We’re missing </a:t>
            </a:r>
            <a:r>
              <a:rPr lang="en-US" b="1" dirty="0"/>
              <a:t>17.01%</a:t>
            </a:r>
            <a:r>
              <a:rPr lang="en-US" dirty="0"/>
              <a:t> of positives. </a:t>
            </a:r>
          </a:p>
          <a:p>
            <a:r>
              <a:rPr lang="en-US" dirty="0"/>
              <a:t>The age old trade-off between bias and variance is where we’re going in terms of optimizing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6B810-BB99-718F-947F-64B6EBAB5591}"/>
              </a:ext>
            </a:extLst>
          </p:cNvPr>
          <p:cNvSpPr txBox="1"/>
          <p:nvPr/>
        </p:nvSpPr>
        <p:spPr>
          <a:xfrm>
            <a:off x="5278628" y="5710610"/>
            <a:ext cx="1634743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6513475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62579-66DB-D3A2-BB4E-035DAED6B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982" y="2537691"/>
            <a:ext cx="10982036" cy="1782618"/>
          </a:xfrm>
        </p:spPr>
        <p:txBody>
          <a:bodyPr/>
          <a:lstStyle/>
          <a:p>
            <a:r>
              <a:rPr lang="en-US" dirty="0"/>
              <a:t>When is the next recession?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Please Type your answer In the </a:t>
            </a:r>
            <a:r>
              <a:rPr lang="en-US" dirty="0" err="1"/>
              <a:t>chatbox</a:t>
            </a:r>
            <a:r>
              <a:rPr lang="en-US" dirty="0"/>
              <a:t> now!</a:t>
            </a:r>
          </a:p>
        </p:txBody>
      </p:sp>
    </p:spTree>
    <p:extLst>
      <p:ext uri="{BB962C8B-B14F-4D97-AF65-F5344CB8AC3E}">
        <p14:creationId xmlns:p14="http://schemas.microsoft.com/office/powerpoint/2010/main" val="2863778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4E9F8B3-8282-4A93-BBF8-3342538A7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A4B787-ED7A-0EAC-A07C-7E07A6E34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783" y="421879"/>
            <a:ext cx="9238434" cy="62838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Mayday – air crash investigation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EFA797-975B-41D8-BC96-56CDC2CFA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2286000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D17A4D-F45B-98B4-3755-D3ED406D0B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1276" y="1126837"/>
            <a:ext cx="10869448" cy="43532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3FF48C-5280-78E1-4F19-5E9290DF6B5B}"/>
              </a:ext>
            </a:extLst>
          </p:cNvPr>
          <p:cNvSpPr txBox="1"/>
          <p:nvPr/>
        </p:nvSpPr>
        <p:spPr>
          <a:xfrm>
            <a:off x="661276" y="5726544"/>
            <a:ext cx="10765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effectLst/>
                <a:latin typeface="rubik"/>
              </a:rPr>
              <a:t>Mayday </a:t>
            </a:r>
            <a:r>
              <a:rPr lang="en-US" b="0" i="0" dirty="0">
                <a:effectLst/>
                <a:latin typeface="rubik"/>
              </a:rPr>
              <a:t>uses re-enactments, interviews and computer-generated imagery to reconstruct for its audiences to the </a:t>
            </a:r>
            <a:br>
              <a:rPr lang="en-US" b="0" i="0" dirty="0">
                <a:effectLst/>
                <a:latin typeface="rubik"/>
              </a:rPr>
            </a:br>
            <a:r>
              <a:rPr lang="en-US" b="1" i="0" dirty="0">
                <a:effectLst/>
                <a:latin typeface="rubik"/>
              </a:rPr>
              <a:t>sequence of events leading up to each disaster.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82287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5E183CC-BBFB-4440-B192-64C806A4D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3E5BD89-6A5F-4A85-8770-18685C9BB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hart of the cost of a graph&#10;&#10;Description automatically generated with medium confidence">
            <a:extLst>
              <a:ext uri="{FF2B5EF4-FFF2-40B4-BE49-F238E27FC236}">
                <a16:creationId xmlns:a16="http://schemas.microsoft.com/office/drawing/2014/main" id="{ACAE6651-3C4E-0FE6-33D1-320A011649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464" y="477693"/>
            <a:ext cx="8287072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6740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815B2-7B4F-93FA-17FB-0D3D4C30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6819" y="2901954"/>
            <a:ext cx="6578361" cy="857559"/>
          </a:xfrm>
        </p:spPr>
        <p:txBody>
          <a:bodyPr/>
          <a:lstStyle/>
          <a:p>
            <a:r>
              <a:rPr lang="en-US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4206597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F76D90-EB5E-EE0B-525E-983D5B2AB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54" y="318052"/>
            <a:ext cx="11158892" cy="55659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410430-F93D-1228-397A-4F9475290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487" y="5844831"/>
            <a:ext cx="10336470" cy="69511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8938A330-50A5-EBB7-1DF8-986404B93743}"/>
              </a:ext>
            </a:extLst>
          </p:cNvPr>
          <p:cNvSpPr/>
          <p:nvPr/>
        </p:nvSpPr>
        <p:spPr>
          <a:xfrm rot="4135853">
            <a:off x="1671781" y="1930401"/>
            <a:ext cx="932873" cy="6951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DAB0702-C624-B9D5-5B35-594F623FFF5B}"/>
              </a:ext>
            </a:extLst>
          </p:cNvPr>
          <p:cNvSpPr/>
          <p:nvPr/>
        </p:nvSpPr>
        <p:spPr>
          <a:xfrm rot="4496166">
            <a:off x="7707745" y="1980936"/>
            <a:ext cx="932873" cy="6951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5D5E098-1485-CAF7-FBAD-DA7404F53480}"/>
              </a:ext>
            </a:extLst>
          </p:cNvPr>
          <p:cNvSpPr/>
          <p:nvPr/>
        </p:nvSpPr>
        <p:spPr>
          <a:xfrm rot="4135853">
            <a:off x="3516219" y="1768765"/>
            <a:ext cx="932873" cy="69511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013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A25C0F-D804-706E-E8AC-ECB6148A1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55" y="159761"/>
            <a:ext cx="11453428" cy="55559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AE9B01-FA29-B1FD-6B26-E25BCEED09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829" y="5715735"/>
            <a:ext cx="10339712" cy="695004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C6F632EC-87B9-5D8E-D822-B07C1FDDF4D9}"/>
              </a:ext>
            </a:extLst>
          </p:cNvPr>
          <p:cNvSpPr/>
          <p:nvPr/>
        </p:nvSpPr>
        <p:spPr>
          <a:xfrm rot="4022797">
            <a:off x="1828801" y="1671781"/>
            <a:ext cx="1025236" cy="7112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2B344CC-A6DF-3C79-674F-BABC6AEAA82F}"/>
              </a:ext>
            </a:extLst>
          </p:cNvPr>
          <p:cNvSpPr/>
          <p:nvPr/>
        </p:nvSpPr>
        <p:spPr>
          <a:xfrm rot="4022797">
            <a:off x="7606146" y="1671781"/>
            <a:ext cx="1025236" cy="7112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FE701BD-68A2-4B1C-78AE-3CA8427D2FCF}"/>
              </a:ext>
            </a:extLst>
          </p:cNvPr>
          <p:cNvSpPr/>
          <p:nvPr/>
        </p:nvSpPr>
        <p:spPr>
          <a:xfrm rot="4645521">
            <a:off x="11291455" y="702368"/>
            <a:ext cx="1025236" cy="7112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86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E1CEA0-5F03-616E-6BC7-E2262F48E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520" y="208722"/>
            <a:ext cx="11898960" cy="58243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31813E-EE38-F31F-CFF5-B4D2C55A8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96" y="6033052"/>
            <a:ext cx="11136647" cy="695004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355BCFD5-0D00-5721-C490-6E7B972CC9AB}"/>
              </a:ext>
            </a:extLst>
          </p:cNvPr>
          <p:cNvSpPr/>
          <p:nvPr/>
        </p:nvSpPr>
        <p:spPr>
          <a:xfrm rot="3935078">
            <a:off x="2009885" y="2122393"/>
            <a:ext cx="544946" cy="2211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B8A78B5-A10F-2878-9F1B-D8EC00A27079}"/>
              </a:ext>
            </a:extLst>
          </p:cNvPr>
          <p:cNvSpPr/>
          <p:nvPr/>
        </p:nvSpPr>
        <p:spPr>
          <a:xfrm rot="3935078">
            <a:off x="3861776" y="1969993"/>
            <a:ext cx="544946" cy="2211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A6C44B7-1A24-D811-B3C6-F54DF1D37FC5}"/>
              </a:ext>
            </a:extLst>
          </p:cNvPr>
          <p:cNvSpPr/>
          <p:nvPr/>
        </p:nvSpPr>
        <p:spPr>
          <a:xfrm rot="3935078">
            <a:off x="6387922" y="1710889"/>
            <a:ext cx="544946" cy="2211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7B8A2B7-8A59-61C9-F778-E6013191FEEB}"/>
              </a:ext>
            </a:extLst>
          </p:cNvPr>
          <p:cNvSpPr/>
          <p:nvPr/>
        </p:nvSpPr>
        <p:spPr>
          <a:xfrm rot="3935078">
            <a:off x="7924043" y="1952142"/>
            <a:ext cx="544946" cy="2211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8D2D6C0-E8F9-D375-F151-BD3D2BBD509B}"/>
              </a:ext>
            </a:extLst>
          </p:cNvPr>
          <p:cNvSpPr/>
          <p:nvPr/>
        </p:nvSpPr>
        <p:spPr>
          <a:xfrm rot="3935078">
            <a:off x="10630632" y="1569480"/>
            <a:ext cx="544946" cy="2211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88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5F5C40-3D9E-6901-C6BF-0D43A71F3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96" y="393481"/>
            <a:ext cx="11390243" cy="6071037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3BD286EA-A250-D423-DF1D-4BA43E23898B}"/>
              </a:ext>
            </a:extLst>
          </p:cNvPr>
          <p:cNvSpPr/>
          <p:nvPr/>
        </p:nvSpPr>
        <p:spPr>
          <a:xfrm>
            <a:off x="4659745" y="3047531"/>
            <a:ext cx="489527" cy="16717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83F7CA6B-8A05-2DBE-57A9-335341575D0C}"/>
              </a:ext>
            </a:extLst>
          </p:cNvPr>
          <p:cNvSpPr/>
          <p:nvPr/>
        </p:nvSpPr>
        <p:spPr>
          <a:xfrm>
            <a:off x="8325778" y="2969023"/>
            <a:ext cx="489527" cy="16717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56D2C7B8-8BAE-CDD0-9E3E-E70740DC5244}"/>
              </a:ext>
            </a:extLst>
          </p:cNvPr>
          <p:cNvSpPr/>
          <p:nvPr/>
        </p:nvSpPr>
        <p:spPr>
          <a:xfrm>
            <a:off x="10875014" y="2969023"/>
            <a:ext cx="489527" cy="16717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24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ortal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553</Words>
  <Application>Microsoft Office PowerPoint</Application>
  <PresentationFormat>Widescreen</PresentationFormat>
  <Paragraphs>65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rubik</vt:lpstr>
      <vt:lpstr>Trade Gothic Next Cond</vt:lpstr>
      <vt:lpstr>Trade Gothic Next Light</vt:lpstr>
      <vt:lpstr>PortalVTI</vt:lpstr>
      <vt:lpstr>Predicting the  next recession</vt:lpstr>
      <vt:lpstr>When is the next recession?  Please Type your answer In the chatbox now!</vt:lpstr>
      <vt:lpstr>Mayday – air crash investigation</vt:lpstr>
      <vt:lpstr>PowerPoint Presentation</vt:lpstr>
      <vt:lpstr>Exploratory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Recession prediction engine </vt:lpstr>
      <vt:lpstr>Recession prediction engine </vt:lpstr>
      <vt:lpstr>Recession prediction engine  Analytics</vt:lpstr>
      <vt:lpstr>Recession prediction engine  Recommendations &amp;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 next recession</dc:title>
  <dc:creator>Christian Perera</dc:creator>
  <cp:lastModifiedBy>Christian Perera</cp:lastModifiedBy>
  <cp:revision>27</cp:revision>
  <cp:lastPrinted>2024-01-18T16:55:15Z</cp:lastPrinted>
  <dcterms:created xsi:type="dcterms:W3CDTF">2024-01-17T23:51:16Z</dcterms:created>
  <dcterms:modified xsi:type="dcterms:W3CDTF">2024-01-19T04:14:10Z</dcterms:modified>
</cp:coreProperties>
</file>

<file path=docProps/thumbnail.jpeg>
</file>